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3" r:id="rId7"/>
    <p:sldId id="264" r:id="rId8"/>
    <p:sldId id="262" r:id="rId9"/>
    <p:sldId id="261" r:id="rId10"/>
    <p:sldId id="268" r:id="rId11"/>
    <p:sldId id="271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2DA31-3C7F-40AD-A839-FC8DFB9B7821}" type="datetimeFigureOut">
              <a:rPr lang="it-IT" smtClean="0"/>
              <a:t>23/01/2017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F712F-373C-41F4-A3DF-DA99FED92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497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8BCA-991E-400D-8F1E-02DAF905E510}" type="datetimeFigureOut">
              <a:rPr lang="it-IT" smtClean="0"/>
              <a:t>23/01/2017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8707-A233-423F-BF99-507C1BFD90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33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88707-A233-423F-BF99-507C1BFD90D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9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AC11-373D-4EA8-BA27-001476BFCC9A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8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15030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21584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83459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89583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6247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D707-FB78-4AB9-9446-8CCCECA431DC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092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7785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0F0C-117E-4FD1-BBA1-E7E36E398AA4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8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EFDE-B0DE-451C-99FF-8AF1A8359732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25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ADD3-2308-47F3-8A2E-57F91953E54C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14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A8C0-29A6-444E-B560-39F86F4FB263}" type="datetime1">
              <a:rPr lang="it-IT" smtClean="0"/>
              <a:t>23/01/2017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79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C884-7A7C-49E7-9888-BBB92B7DC262}" type="datetime1">
              <a:rPr lang="it-IT" smtClean="0"/>
              <a:t>23/01/2017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4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5FEB-1A9C-4261-B5AC-31F36E5E4521}" type="datetime1">
              <a:rPr lang="it-IT" smtClean="0"/>
              <a:t>23/01/2017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94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3E18-164F-4293-A975-D255C6464284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05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22-5A4C-4FDF-92DB-D8C197A2099B}" type="datetime1">
              <a:rPr lang="it-IT" smtClean="0"/>
              <a:t>23/01/2017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69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CA50-4444-4483-993C-E43B0D35877B}" type="datetime1">
              <a:rPr lang="it-IT" smtClean="0"/>
              <a:t>23/01/2017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Roma, 25 gennaio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3EC513-131F-45FE-987D-2B8E411AD9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3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81" y="4260288"/>
            <a:ext cx="2980690" cy="9740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475656" y="1268760"/>
            <a:ext cx="73215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 delle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 tecnico-specialistiche del personale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gestionale del CNR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79633" y="3084642"/>
            <a:ext cx="5194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Relatore: Michela La Ferla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(Team di </a:t>
            </a:r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6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88640"/>
            <a:ext cx="6320961" cy="40011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MACROAREA: Gestione Contabile-Amministrativa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70516"/>
              </p:ext>
            </p:extLst>
          </p:nvPr>
        </p:nvGraphicFramePr>
        <p:xfrm>
          <a:off x="251520" y="1412776"/>
          <a:ext cx="8704375" cy="490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6637"/>
                <a:gridCol w="3766592"/>
                <a:gridCol w="3431146"/>
              </a:tblGrid>
              <a:tr h="437520"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AMBITI di</a:t>
                      </a:r>
                      <a:r>
                        <a:rPr lang="it-IT" sz="1300" baseline="0" dirty="0" smtClean="0"/>
                        <a:t> COMPETENZA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CONOSCENZE 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CAPACITA’</a:t>
                      </a:r>
                      <a:endParaRPr lang="it-IT" sz="1300" dirty="0"/>
                    </a:p>
                  </a:txBody>
                  <a:tcPr/>
                </a:tc>
              </a:tr>
              <a:tr h="2351112">
                <a:tc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entrate: Accertamento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Procedure e normative CNR che competono al processo contabile-amministrativo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Regolamento di amministrazione, contabilità e finanza del CNR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Software di gestione della contabilità (SIGLA)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Fonti e informazioni sulle innovazioni legislative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Legislazione di riferimento sulla tematica fiscale e previdenziale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Regole di gestione progettuale (Life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</a:t>
                      </a:r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Normative Bandi UE, Nazionali, Interregionali, Regionali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Principi di contabilità generale e analitica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Distinguere le tipologie di entrata e le rispettive modalità di gestione e contabilizzazione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Giustificare la ragione del credito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Individuare debitore e somma da incassare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Fissare la scadenza per la riscossione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Monitorare la validità delle previsioni d’entrata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Redigere un provvedimento di accertamento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Disporre dei documenti obbligatori per la registrazione dell’accertamento 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54440">
                <a:tc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entrate: Liquidazione (es. gestione fatture attive)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Monitorare lo stato di avanzamento dei lavori e verificare lo stato di esigibilità del credito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Produrre un documento generico attivo o una fattura attiva</a:t>
                      </a:r>
                    </a:p>
                    <a:p>
                      <a:pPr marL="0" algn="l" defTabSz="4572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Disporre dei documenti obbligatori per la registrazione del documento amministrativo attivo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627784" y="731365"/>
            <a:ext cx="4439036" cy="400110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PROCESSO: Contabilità in gestione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2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88640"/>
            <a:ext cx="6320961" cy="40011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MACROAREA: Gestione Contabile-Amministrativa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95509"/>
              </p:ext>
            </p:extLst>
          </p:nvPr>
        </p:nvGraphicFramePr>
        <p:xfrm>
          <a:off x="251520" y="1412776"/>
          <a:ext cx="8704375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6637"/>
                <a:gridCol w="3766592"/>
                <a:gridCol w="3431146"/>
              </a:tblGrid>
              <a:tr h="437520"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AMBITI di</a:t>
                      </a:r>
                      <a:r>
                        <a:rPr lang="it-IT" sz="1300" baseline="0" dirty="0" smtClean="0"/>
                        <a:t> COMPETENZA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CONOSCENZE 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CAPACITA’</a:t>
                      </a:r>
                      <a:endParaRPr lang="it-IT" sz="1300" dirty="0"/>
                    </a:p>
                  </a:txBody>
                  <a:tcPr/>
                </a:tc>
              </a:tr>
              <a:tr h="2351112">
                <a:tc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Specifiche</a:t>
                      </a:r>
                      <a:r>
                        <a:rPr lang="it-IT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Segretario Amministrativo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Procedure e normative CNR che competono al processo contabile-amministrativo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Regolamento di amministrazione, contabilità e finanza del CNR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Software di gestione della contabilità (SIGLA)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Fonti e informazioni sulle innovazioni legislative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Legislazione di riferimento sulla tematica fiscale e previdenziale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Regole di gestione progettuale (Life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</a:t>
                      </a:r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Normative Bandi UE, Nazionali, Interregionali, Regionali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Principi di contabilità generale e analitica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Vigilare sull’osservanza del Regolamento di amministrazione, contabilità e finanza del CNR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Monitorare il corretto svolgersi dell’iter procedurale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Controllare la regolarità dei documenti prodotti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Validare gli ordinativi finanziari del Centro di Spesa (con firma digitale)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Coordinare e organizzare la segreteria amministrativa d’Istituto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Uniformare le procedure e la modulistica relativamente alle attività amministrative d’Istituto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Porre in essere atti idonei alla pianificazione della spesa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Approvare in SIGLA le variazioni in conto residui</a:t>
                      </a: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Sottoporre alla firma del Direttore le variazioni al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PdGP</a:t>
                      </a:r>
                      <a:endParaRPr lang="it-IT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Attestare la disponibilità finanziaria per gli impegni di spesa </a:t>
                      </a:r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39552" y="731365"/>
            <a:ext cx="8352928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PROCESSO: Competenze specifiche del Segretario Amministrativo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7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91310" y="1760057"/>
            <a:ext cx="68407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i="1" dirty="0" smtClean="0"/>
              <a:t>determinare </a:t>
            </a:r>
            <a:r>
              <a:rPr lang="it-IT" sz="2000" i="1" dirty="0"/>
              <a:t>le </a:t>
            </a:r>
            <a:r>
              <a:rPr lang="it-IT" sz="2000" b="1" i="1" dirty="0"/>
              <a:t>competenze</a:t>
            </a:r>
            <a:r>
              <a:rPr lang="it-IT" sz="2000" i="1" dirty="0"/>
              <a:t> necessarie al personale per svolgere il proprio ruolo;</a:t>
            </a:r>
            <a:endParaRPr lang="it-IT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000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i="1" dirty="0" smtClean="0"/>
              <a:t>assicurarsi </a:t>
            </a:r>
            <a:r>
              <a:rPr lang="it-IT" sz="2000" i="1" dirty="0"/>
              <a:t>che il personale sia </a:t>
            </a:r>
            <a:r>
              <a:rPr lang="it-IT" sz="2000" b="1" i="1" dirty="0"/>
              <a:t>competente</a:t>
            </a:r>
            <a:r>
              <a:rPr lang="it-IT" sz="2000" i="1" dirty="0"/>
              <a:t> sulla base </a:t>
            </a:r>
            <a:r>
              <a:rPr lang="it-IT" sz="2000" i="1" dirty="0" smtClean="0"/>
              <a:t>di un processo di autovalutazione;</a:t>
            </a:r>
            <a:endParaRPr lang="it-IT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000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i="1" dirty="0" smtClean="0"/>
              <a:t>intraprendere</a:t>
            </a:r>
            <a:r>
              <a:rPr lang="it-IT" sz="2000" i="1" dirty="0"/>
              <a:t>, quando necessario, azioni per acquisire le </a:t>
            </a:r>
            <a:r>
              <a:rPr lang="it-IT" sz="2000" b="1" i="1" dirty="0"/>
              <a:t>competenze</a:t>
            </a:r>
            <a:r>
              <a:rPr lang="it-IT" sz="2000" i="1" dirty="0"/>
              <a:t> necessarie e valutare l’efficacia di tali azioni;</a:t>
            </a:r>
            <a:endParaRPr lang="it-IT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000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i="1" dirty="0" smtClean="0"/>
              <a:t>documentare </a:t>
            </a:r>
            <a:r>
              <a:rPr lang="it-IT" sz="2000" i="1" dirty="0"/>
              <a:t>le </a:t>
            </a:r>
            <a:r>
              <a:rPr lang="it-IT" sz="2000" b="1" i="1" dirty="0"/>
              <a:t>competenze</a:t>
            </a:r>
            <a:r>
              <a:rPr lang="it-IT" sz="2000" i="1" dirty="0"/>
              <a:t> possedute al proprio interno.</a:t>
            </a:r>
            <a:endParaRPr lang="it-IT" sz="2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67544" y="548680"/>
            <a:ext cx="406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OBIETTIVI di PROGETTO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982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110046" y="2635164"/>
            <a:ext cx="2768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4705" y="2657490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RICONOSCERE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2676492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VALORIZZARE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20364" y="692696"/>
            <a:ext cx="1859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MONITORARE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2203588" y="4941168"/>
            <a:ext cx="4960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/>
              <a:t>«individuare</a:t>
            </a:r>
            <a:r>
              <a:rPr lang="it-IT" sz="2000" dirty="0"/>
              <a:t>, mantenere e sviluppare quello che le persone sanno, quello che sanno fare e come lo sanno </a:t>
            </a:r>
            <a:r>
              <a:rPr lang="it-IT" sz="2000" dirty="0" smtClean="0"/>
              <a:t>fare»</a:t>
            </a:r>
            <a:endParaRPr lang="it-IT" sz="2000" dirty="0"/>
          </a:p>
        </p:txBody>
      </p:sp>
      <p:sp>
        <p:nvSpPr>
          <p:cNvPr id="11" name="Freccia in giù 10"/>
          <p:cNvSpPr/>
          <p:nvPr/>
        </p:nvSpPr>
        <p:spPr>
          <a:xfrm flipV="1">
            <a:off x="4226637" y="1410900"/>
            <a:ext cx="690725" cy="989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6028333" y="2634231"/>
            <a:ext cx="7624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flipH="1">
            <a:off x="2203588" y="2607509"/>
            <a:ext cx="7603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Gallone 13"/>
          <p:cNvSpPr/>
          <p:nvPr/>
        </p:nvSpPr>
        <p:spPr>
          <a:xfrm rot="19145712">
            <a:off x="1915508" y="1425956"/>
            <a:ext cx="1190311" cy="242316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 rot="2319473">
            <a:off x="6191553" y="1545283"/>
            <a:ext cx="1198422" cy="235288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Parentesi graffa chiusa 15"/>
          <p:cNvSpPr/>
          <p:nvPr/>
        </p:nvSpPr>
        <p:spPr>
          <a:xfrm rot="5400000">
            <a:off x="4075032" y="1175482"/>
            <a:ext cx="993932" cy="57890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1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Ovale 1"/>
          <p:cNvSpPr/>
          <p:nvPr/>
        </p:nvSpPr>
        <p:spPr>
          <a:xfrm>
            <a:off x="2843511" y="2517866"/>
            <a:ext cx="3104295" cy="1656184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2884293"/>
            <a:ext cx="1512168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/>
              <a:t>Genera prestazioni eccellenti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164127" y="975028"/>
            <a:ext cx="2431623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/>
              <a:t>Assicura il dominio di una situazione anche in contesti molto diversi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27334" y="2757490"/>
            <a:ext cx="27366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 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COMPETENTE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55775" y="5191396"/>
            <a:ext cx="3312368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/>
              <a:t>Possiede conoscenze ad un livello approfondito e sa applicarle efficacemente alla pratica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862486" y="2958964"/>
            <a:ext cx="187728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/>
              <a:t>Si distingue dal «principiante»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540180" y="685194"/>
            <a:ext cx="2431623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it-IT" dirty="0" smtClean="0">
                <a:solidFill>
                  <a:schemeClr val="tx1"/>
                </a:solidFill>
              </a:rPr>
              <a:t>Ha il diritto/dovere di occuparsi di una certa mansione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 descr="Risultati immagini per persona compet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486" y="4221088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scienzi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36" y="257266"/>
            <a:ext cx="1214576" cy="206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2 5"/>
          <p:cNvCxnSpPr/>
          <p:nvPr/>
        </p:nvCxnSpPr>
        <p:spPr>
          <a:xfrm>
            <a:off x="4444833" y="4437112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2195736" y="3345958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3851920" y="1772817"/>
            <a:ext cx="144016" cy="5464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5813157" y="2319221"/>
            <a:ext cx="350970" cy="4176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6127945" y="3315732"/>
            <a:ext cx="5322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69269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b="1" dirty="0" smtClean="0"/>
              <a:t>Conoscenze</a:t>
            </a:r>
            <a:r>
              <a:rPr lang="it-IT" sz="2000" dirty="0" smtClean="0"/>
              <a:t>, </a:t>
            </a:r>
            <a:r>
              <a:rPr lang="it-IT" sz="2000" b="1" dirty="0" smtClean="0"/>
              <a:t>capacità tecnico-professionali </a:t>
            </a:r>
            <a:r>
              <a:rPr lang="it-IT" sz="2000" dirty="0" smtClean="0"/>
              <a:t>e </a:t>
            </a:r>
            <a:r>
              <a:rPr lang="it-IT" sz="2000" b="1" dirty="0" smtClean="0"/>
              <a:t>motivazioni</a:t>
            </a:r>
            <a:r>
              <a:rPr lang="it-IT" sz="2000" dirty="0" smtClean="0"/>
              <a:t> che un individuo dovrebbe possedere </a:t>
            </a:r>
            <a:r>
              <a:rPr lang="it-IT" sz="2000" i="1" dirty="0" smtClean="0"/>
              <a:t>(Spencer e </a:t>
            </a:r>
            <a:r>
              <a:rPr lang="it-IT" sz="2000" i="1" dirty="0" err="1" smtClean="0"/>
              <a:t>McClelland</a:t>
            </a:r>
            <a:r>
              <a:rPr lang="it-IT" sz="2000" i="1" dirty="0" smtClean="0"/>
              <a:t>) </a:t>
            </a:r>
            <a:r>
              <a:rPr lang="it-IT" sz="2000" dirty="0" smtClean="0"/>
              <a:t>e saper attivare </a:t>
            </a:r>
            <a:r>
              <a:rPr lang="it-IT" sz="2000" i="1" dirty="0" smtClean="0"/>
              <a:t>(Le </a:t>
            </a:r>
            <a:r>
              <a:rPr lang="it-IT" sz="2000" i="1" dirty="0" err="1" smtClean="0"/>
              <a:t>Boterf</a:t>
            </a:r>
            <a:r>
              <a:rPr lang="it-IT" sz="2000" i="1" dirty="0" smtClean="0"/>
              <a:t>) </a:t>
            </a:r>
            <a:r>
              <a:rPr lang="it-IT" sz="2000" dirty="0" smtClean="0"/>
              <a:t>al fine di svolgere in maniera adeguata le mansioni assegnate ed assumersi le responsabilità richieste per la funzione ricoperta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3933056"/>
            <a:ext cx="259228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b="1" dirty="0" smtClean="0"/>
              <a:t>SAPERE</a:t>
            </a:r>
            <a:r>
              <a:rPr lang="it-IT" dirty="0" smtClean="0"/>
              <a:t>: conoscenze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339752" y="4581128"/>
            <a:ext cx="375448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b="1" dirty="0" smtClean="0"/>
              <a:t>SAPERE FARE</a:t>
            </a:r>
            <a:r>
              <a:rPr lang="it-IT" dirty="0" smtClean="0"/>
              <a:t>: capacità/abilità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915816" y="5213566"/>
            <a:ext cx="547975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b="1" dirty="0" smtClean="0"/>
              <a:t>SAPERE ESSERE</a:t>
            </a:r>
            <a:r>
              <a:rPr lang="it-IT" dirty="0" smtClean="0"/>
              <a:t>: comportamenti/atteggiamenti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arrotondato 15"/>
          <p:cNvSpPr/>
          <p:nvPr/>
        </p:nvSpPr>
        <p:spPr>
          <a:xfrm>
            <a:off x="5066454" y="3529310"/>
            <a:ext cx="1737793" cy="490279"/>
          </a:xfrm>
          <a:prstGeom prst="roundRect">
            <a:avLst/>
          </a:prstGeom>
          <a:gradFill flip="none" rotWithShape="1">
            <a:gsLst>
              <a:gs pos="96000">
                <a:srgbClr val="5E9EFF"/>
              </a:gs>
              <a:gs pos="93000">
                <a:srgbClr val="85C2FF"/>
              </a:gs>
              <a:gs pos="0">
                <a:srgbClr val="C4D6EB"/>
              </a:gs>
              <a:gs pos="2000">
                <a:srgbClr val="FFEBFA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arrotondato 2"/>
          <p:cNvSpPr/>
          <p:nvPr/>
        </p:nvSpPr>
        <p:spPr>
          <a:xfrm>
            <a:off x="4759887" y="2590261"/>
            <a:ext cx="1378430" cy="490279"/>
          </a:xfrm>
          <a:prstGeom prst="roundRect">
            <a:avLst/>
          </a:prstGeom>
          <a:gradFill flip="none" rotWithShape="1">
            <a:gsLst>
              <a:gs pos="96000">
                <a:srgbClr val="5E9EFF"/>
              </a:gs>
              <a:gs pos="93000">
                <a:srgbClr val="85C2FF"/>
              </a:gs>
              <a:gs pos="0">
                <a:srgbClr val="C4D6EB"/>
              </a:gs>
              <a:gs pos="2000">
                <a:srgbClr val="FFEBFA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2" name="Triangolo isoscele 1"/>
          <p:cNvSpPr/>
          <p:nvPr/>
        </p:nvSpPr>
        <p:spPr>
          <a:xfrm>
            <a:off x="2078869" y="1450022"/>
            <a:ext cx="6840760" cy="4752528"/>
          </a:xfrm>
          <a:prstGeom prst="triangl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835696" y="4149080"/>
            <a:ext cx="7200800" cy="2304256"/>
          </a:xfrm>
          <a:prstGeom prst="rect">
            <a:avLst/>
          </a:prstGeom>
          <a:solidFill>
            <a:schemeClr val="accent6">
              <a:lumMod val="75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157490" y="3589783"/>
            <a:ext cx="171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Conoscenze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98408" y="26507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Capacità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168795" y="5116542"/>
            <a:ext cx="2247731" cy="369332"/>
          </a:xfrm>
          <a:prstGeom prst="rect">
            <a:avLst/>
          </a:prstGeom>
          <a:gradFill>
            <a:gsLst>
              <a:gs pos="96000">
                <a:srgbClr val="5E9EFF"/>
              </a:gs>
              <a:gs pos="81000">
                <a:srgbClr val="85C2FF"/>
              </a:gs>
              <a:gs pos="0">
                <a:srgbClr val="C4D6EB"/>
              </a:gs>
              <a:gs pos="2000">
                <a:srgbClr val="FFEBFA"/>
              </a:gs>
            </a:gsLst>
            <a:path path="rect">
              <a:fillToRect l="50000" t="50000" r="50000" b="50000"/>
            </a:path>
          </a:gradFill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Tratti motivazionali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138317" y="5517232"/>
            <a:ext cx="1912703" cy="369332"/>
          </a:xfrm>
          <a:prstGeom prst="rect">
            <a:avLst/>
          </a:prstGeom>
          <a:gradFill>
            <a:gsLst>
              <a:gs pos="96000">
                <a:srgbClr val="5E9EFF"/>
              </a:gs>
              <a:gs pos="81000">
                <a:srgbClr val="85C2FF"/>
              </a:gs>
              <a:gs pos="0">
                <a:srgbClr val="C4D6EB"/>
              </a:gs>
              <a:gs pos="2000">
                <a:srgbClr val="FFEBFA"/>
              </a:gs>
            </a:gsLst>
            <a:path path="rect">
              <a:fillToRect l="50000" t="50000" r="50000" b="50000"/>
            </a:path>
          </a:gradFill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Immagine di se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827659" y="4437112"/>
            <a:ext cx="2688557" cy="369332"/>
          </a:xfrm>
          <a:prstGeom prst="rect">
            <a:avLst/>
          </a:prstGeom>
          <a:gradFill>
            <a:gsLst>
              <a:gs pos="96000">
                <a:srgbClr val="5E9EFF"/>
              </a:gs>
              <a:gs pos="81000">
                <a:srgbClr val="85C2FF"/>
              </a:gs>
              <a:gs pos="0">
                <a:srgbClr val="C4D6EB"/>
              </a:gs>
              <a:gs pos="2000">
                <a:srgbClr val="FFEBFA"/>
              </a:gs>
            </a:gsLst>
            <a:path path="rect">
              <a:fillToRect l="50000" t="50000" r="50000" b="50000"/>
            </a:path>
          </a:gradFill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Atteggiamenti e valori</a:t>
            </a:r>
          </a:p>
        </p:txBody>
      </p:sp>
      <p:sp>
        <p:nvSpPr>
          <p:cNvPr id="15" name="Stella a 7 punte 14"/>
          <p:cNvSpPr/>
          <p:nvPr/>
        </p:nvSpPr>
        <p:spPr>
          <a:xfrm>
            <a:off x="448573" y="137854"/>
            <a:ext cx="1387123" cy="1296144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>
            <a:off x="1549302" y="1628800"/>
            <a:ext cx="1152959" cy="1779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2030615" y="1289244"/>
            <a:ext cx="1533273" cy="1229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2267744" y="908720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520363" y="368512"/>
            <a:ext cx="5137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ICEBERG della COMPETENZA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12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09" y="778909"/>
            <a:ext cx="2980690" cy="97409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31640" y="773511"/>
            <a:ext cx="23567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 smtClean="0"/>
              <a:t>COMPETENZA</a:t>
            </a:r>
            <a:endParaRPr lang="it-IT" sz="25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427984" y="1791430"/>
            <a:ext cx="1512168" cy="6155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1700" b="1" dirty="0" smtClean="0"/>
              <a:t>SAPERE</a:t>
            </a:r>
            <a:r>
              <a:rPr lang="it-IT" sz="1700" dirty="0" smtClean="0"/>
              <a:t>: conoscenze</a:t>
            </a:r>
            <a:endParaRPr lang="it-IT" sz="17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139952" y="2996952"/>
            <a:ext cx="2476634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b="1" dirty="0" smtClean="0"/>
              <a:t>SAPERE FARE</a:t>
            </a:r>
            <a:r>
              <a:rPr lang="it-IT" dirty="0" smtClean="0"/>
              <a:t>: capacità/abilità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0007" y="5089298"/>
            <a:ext cx="547975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b="1" dirty="0" smtClean="0"/>
              <a:t>SAPERE ESSERE</a:t>
            </a:r>
            <a:r>
              <a:rPr lang="it-IT" dirty="0" smtClean="0"/>
              <a:t>: comportamenti/atteggiamenti</a:t>
            </a:r>
            <a:endParaRPr lang="it-IT" dirty="0"/>
          </a:p>
        </p:txBody>
      </p:sp>
      <p:sp>
        <p:nvSpPr>
          <p:cNvPr id="10" name="Triangolo isoscele 9"/>
          <p:cNvSpPr/>
          <p:nvPr/>
        </p:nvSpPr>
        <p:spPr>
          <a:xfrm>
            <a:off x="1547664" y="260648"/>
            <a:ext cx="7272808" cy="5904656"/>
          </a:xfrm>
          <a:prstGeom prst="triangle">
            <a:avLst>
              <a:gd name="adj" fmla="val 50188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369404" y="4121836"/>
            <a:ext cx="7629328" cy="2304256"/>
          </a:xfrm>
          <a:prstGeom prst="rect">
            <a:avLst/>
          </a:prstGeom>
          <a:solidFill>
            <a:schemeClr val="accent6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16994" y="2492896"/>
            <a:ext cx="578235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 delle COMPETENZE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71671" y="620688"/>
            <a:ext cx="597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Customizzazione dei dati emersi a seguito della </a:t>
            </a:r>
            <a:r>
              <a:rPr lang="it-IT" sz="2000" dirty="0" smtClean="0"/>
              <a:t>conduzione di </a:t>
            </a:r>
            <a:r>
              <a:rPr lang="it-IT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Interviste</a:t>
            </a:r>
            <a:r>
              <a:rPr lang="it-IT" sz="2000" dirty="0" smtClean="0"/>
              <a:t> e </a:t>
            </a:r>
            <a:r>
              <a:rPr lang="it-IT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Group</a:t>
            </a:r>
            <a:endParaRPr lang="it-IT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09962" y="4365104"/>
            <a:ext cx="5138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soluzione migliore per permettere </a:t>
            </a:r>
            <a:r>
              <a:rPr lang="it-IT" sz="2000" dirty="0" smtClean="0"/>
              <a:t>un'implementazione massiva  </a:t>
            </a:r>
            <a:r>
              <a:rPr lang="it-IT" sz="2000" dirty="0"/>
              <a:t>dei dati in </a:t>
            </a:r>
            <a:r>
              <a:rPr lang="it-IT" sz="2000" dirty="0" smtClean="0"/>
              <a:t>all'interno </a:t>
            </a:r>
            <a:r>
              <a:rPr lang="it-IT" sz="2000" dirty="0"/>
              <a:t>del software che supporterà l'autovalutazione delle competenze dei dipendenti CNR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4265854" y="1627481"/>
            <a:ext cx="484632" cy="661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276500" y="3456660"/>
            <a:ext cx="484632" cy="661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234483" y="6465865"/>
            <a:ext cx="2895600" cy="365125"/>
          </a:xfrm>
        </p:spPr>
        <p:txBody>
          <a:bodyPr/>
          <a:lstStyle/>
          <a:p>
            <a:pPr algn="r"/>
            <a:r>
              <a:rPr lang="it-IT" dirty="0" smtClean="0"/>
              <a:t>Roma, 25 gennaio 2017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162898"/>
            <a:ext cx="4703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STRUTTURA DELLA MATRICE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8472" y="1560223"/>
            <a:ext cx="587103" cy="507831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M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51383" y="1508269"/>
            <a:ext cx="587103" cy="255454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O</a:t>
            </a: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51383" y="4142260"/>
            <a:ext cx="587103" cy="255454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O</a:t>
            </a: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707904" y="1619508"/>
            <a:ext cx="2635658" cy="338554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AMBITO DI COMPETENZA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164288" y="1237986"/>
            <a:ext cx="12961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capacità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591306" y="1666072"/>
            <a:ext cx="14903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591310" y="2125076"/>
            <a:ext cx="14903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591310" y="2559570"/>
            <a:ext cx="14903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591308" y="3034532"/>
            <a:ext cx="14903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591307" y="3492983"/>
            <a:ext cx="14903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707904" y="2149646"/>
            <a:ext cx="2635658" cy="338554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AMBITO DI COMPETENZA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707904" y="2755175"/>
            <a:ext cx="2635658" cy="338554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AMBITO DI COMPETENZA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707904" y="3326880"/>
            <a:ext cx="2635658" cy="338554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AMBITO DI COMPETENZA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7164288" y="1666072"/>
            <a:ext cx="12961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capacità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64288" y="2120337"/>
            <a:ext cx="12961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capacità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3219781" y="1666072"/>
            <a:ext cx="338217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>
            <a:off x="3208510" y="1753940"/>
            <a:ext cx="360761" cy="35316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3208510" y="1835349"/>
            <a:ext cx="360763" cy="72422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>
            <a:off x="3208510" y="1987749"/>
            <a:ext cx="360761" cy="11059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H="1">
            <a:off x="3208510" y="2004626"/>
            <a:ext cx="499394" cy="162827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6389022" y="1407263"/>
            <a:ext cx="676709" cy="13162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6541422" y="1691283"/>
            <a:ext cx="524309" cy="1440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>
            <a:off x="6541422" y="1843683"/>
            <a:ext cx="524309" cy="44593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25 1 MtG La Ferla</Template>
  <TotalTime>859</TotalTime>
  <Words>796</Words>
  <Application>Microsoft Office PowerPoint</Application>
  <PresentationFormat>Presentazione su schermo (4:3)</PresentationFormat>
  <Paragraphs>148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laferla</dc:creator>
  <cp:lastModifiedBy>laferla</cp:lastModifiedBy>
  <cp:revision>126</cp:revision>
  <cp:lastPrinted>2017-01-16T14:26:28Z</cp:lastPrinted>
  <dcterms:created xsi:type="dcterms:W3CDTF">2017-01-13T11:21:23Z</dcterms:created>
  <dcterms:modified xsi:type="dcterms:W3CDTF">2017-01-23T08:33:13Z</dcterms:modified>
</cp:coreProperties>
</file>